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65" r:id="rId3"/>
    <p:sldId id="280" r:id="rId4"/>
    <p:sldId id="269" r:id="rId5"/>
    <p:sldId id="271" r:id="rId6"/>
    <p:sldId id="273" r:id="rId7"/>
    <p:sldId id="279" r:id="rId8"/>
    <p:sldId id="278" r:id="rId9"/>
    <p:sldId id="277" r:id="rId10"/>
    <p:sldId id="276" r:id="rId11"/>
    <p:sldId id="275" r:id="rId12"/>
    <p:sldId id="258" r:id="rId13"/>
    <p:sldId id="259" r:id="rId14"/>
    <p:sldId id="260" r:id="rId15"/>
    <p:sldId id="261" r:id="rId16"/>
    <p:sldId id="262" r:id="rId17"/>
    <p:sldId id="281" r:id="rId18"/>
    <p:sldId id="283" r:id="rId19"/>
    <p:sldId id="285" r:id="rId20"/>
    <p:sldId id="287" r:id="rId21"/>
    <p:sldId id="289" r:id="rId22"/>
    <p:sldId id="291" r:id="rId23"/>
    <p:sldId id="293" r:id="rId24"/>
    <p:sldId id="299" r:id="rId25"/>
    <p:sldId id="297" r:id="rId26"/>
    <p:sldId id="298" r:id="rId27"/>
    <p:sldId id="263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23" autoAdjust="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9AEE6-57A1-4145-81FB-AD6F9A6EC8FF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6A418-1EC5-40A7-935C-BC7C35FE4B2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8/12/2013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-1323528"/>
            <a:ext cx="7772400" cy="4923979"/>
          </a:xfrm>
        </p:spPr>
        <p:txBody>
          <a:bodyPr/>
          <a:lstStyle/>
          <a:p>
            <a:r>
              <a:rPr lang="el-GR" dirty="0" smtClean="0"/>
              <a:t>ΑΕΡΟΒΙΑ ΑΣΚΗΣΗ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-459432"/>
            <a:ext cx="6400800" cy="784887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6" name="5 - Εικόνα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286"/>
            <a:ext cx="9144000" cy="5686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μπασκετ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3995935" cy="7029400"/>
          </a:xfrm>
        </p:spPr>
      </p:pic>
      <p:pic>
        <p:nvPicPr>
          <p:cNvPr id="5" name="4 - Εικόνα" descr="ποδοσ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0"/>
            <a:ext cx="4608512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5 - Θέση περιεχομένου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απλά λόγια 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αερόβια άσκηση η </a:t>
            </a:r>
            <a:r>
              <a:rPr lang="el-GR" dirty="0" err="1" smtClean="0"/>
              <a:t>καρδιοαναπνευστική</a:t>
            </a:r>
            <a:r>
              <a:rPr lang="el-GR" dirty="0" smtClean="0"/>
              <a:t> </a:t>
            </a:r>
          </a:p>
          <a:p>
            <a:r>
              <a:rPr lang="el-GR" dirty="0" smtClean="0"/>
              <a:t>Έχει μέτρια ένταση για μεγαλύτερο διάστημα(</a:t>
            </a:r>
            <a:r>
              <a:rPr lang="en-US" dirty="0"/>
              <a:t>&gt;</a:t>
            </a:r>
            <a:r>
              <a:rPr lang="el-GR" dirty="0" smtClean="0"/>
              <a:t>20’</a:t>
            </a:r>
            <a:r>
              <a:rPr lang="en-US" dirty="0" smtClean="0"/>
              <a:t>)</a:t>
            </a:r>
            <a:endParaRPr lang="el-GR" dirty="0" smtClean="0"/>
          </a:p>
        </p:txBody>
      </p:sp>
      <p:pic>
        <p:nvPicPr>
          <p:cNvPr id="4" name="3 - Εικόνα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22499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Οφέλη.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λέει  και ο όρος  που έχει αποδοθεί </a:t>
            </a:r>
            <a:r>
              <a:rPr lang="el-GR" dirty="0" err="1" smtClean="0"/>
              <a:t>καρδιοαναπνευστική</a:t>
            </a:r>
            <a:r>
              <a:rPr lang="el-GR" dirty="0" smtClean="0"/>
              <a:t> η καρδιαγγειακή        λόγω των πολλών οφελών  για την καρδιαγγειακή υγεία.</a:t>
            </a:r>
            <a:endParaRPr lang="el-GR" dirty="0"/>
          </a:p>
        </p:txBody>
      </p:sp>
      <p:pic>
        <p:nvPicPr>
          <p:cNvPr id="5" name="4 - Εικόνα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89040"/>
            <a:ext cx="9144000" cy="3068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2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ΚΑΡΔΙΑ ΠΟΥ ΤΡΕΧΕΙ …..ΑΝΤΕΧΕΙ.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ΑΕΡΟΒΙΑ  ΑΣΚΗΣΗ ΕΊΝΑΙ ΤΡΟΠΟΣ ΠΡΟΛΗΨΗΣ ΓΙΑ</a:t>
            </a:r>
            <a:r>
              <a:rPr lang="en-US" dirty="0"/>
              <a:t>:</a:t>
            </a:r>
            <a:endParaRPr lang="el-GR" dirty="0"/>
          </a:p>
        </p:txBody>
      </p:sp>
      <p:pic>
        <p:nvPicPr>
          <p:cNvPr id="4" name="3 - Εικόνα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1576"/>
            <a:ext cx="9144000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l-GR" dirty="0" smtClean="0"/>
              <a:t>ΗΝ  ΑΘΗΡΟΣΚΛΗΡΥΝΣΗ</a:t>
            </a:r>
          </a:p>
          <a:p>
            <a:r>
              <a:rPr lang="el-GR" dirty="0" smtClean="0"/>
              <a:t>ΤΗΝ  ΑΡΤΗΡΙΟΣΚΛΗΡΥΝΣΗ</a:t>
            </a:r>
          </a:p>
          <a:p>
            <a:r>
              <a:rPr lang="el-GR" dirty="0" smtClean="0"/>
              <a:t>ΤΗΝ ΥΠΕΡΤΑΣΗ</a:t>
            </a:r>
          </a:p>
          <a:p>
            <a:r>
              <a:rPr lang="el-GR" dirty="0" smtClean="0"/>
              <a:t>ΤΗ ΧΟΛΗΣΤΕΡΟΛΗ </a:t>
            </a:r>
          </a:p>
          <a:p>
            <a:r>
              <a:rPr lang="el-GR" dirty="0" smtClean="0"/>
              <a:t>ΤΗΝ ΠΑΧΥΣΑΡΚΙΑ</a:t>
            </a:r>
          </a:p>
          <a:p>
            <a:r>
              <a:rPr lang="el-GR" dirty="0" smtClean="0"/>
              <a:t>ΤΗΝ ΟΣΤΕΟΠΟΡΩΣΗ</a:t>
            </a:r>
          </a:p>
          <a:p>
            <a:r>
              <a:rPr lang="el-GR" dirty="0" smtClean="0"/>
              <a:t>ΤΟΝ ΚΑΡΚΙΝΟ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στη ψυχική υγεία έτσι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Έτσι έχουμε λιγότερο άγχος</a:t>
            </a:r>
          </a:p>
          <a:p>
            <a:endParaRPr lang="el-GR" dirty="0" smtClean="0"/>
          </a:p>
          <a:p>
            <a:r>
              <a:rPr lang="el-GR" dirty="0" smtClean="0"/>
              <a:t>Θετική επίδραση στις ψυχοσωματικές διαταραχές.</a:t>
            </a:r>
            <a:endParaRPr lang="el-GR" dirty="0"/>
          </a:p>
        </p:txBody>
      </p:sp>
      <p:pic>
        <p:nvPicPr>
          <p:cNvPr id="5" name="4 - Εικόνα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4293096"/>
            <a:ext cx="10369152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ποια ένταση και διάρκεια</a:t>
            </a:r>
            <a:r>
              <a:rPr lang="en-US" dirty="0" smtClean="0"/>
              <a:t>;</a:t>
            </a:r>
            <a:endParaRPr lang="el-GR" dirty="0"/>
          </a:p>
        </p:txBody>
      </p:sp>
      <p:pic>
        <p:nvPicPr>
          <p:cNvPr id="4" name="3 - Θέση περιεχομένου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1417"/>
            <a:ext cx="9144000" cy="525658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6600"/>
                </a:solidFill>
              </a:rPr>
              <a:t>Πως υπολογίζω την ένταση της άσκησης?</a:t>
            </a:r>
            <a:endParaRPr lang="el-GR" dirty="0">
              <a:solidFill>
                <a:srgbClr val="0066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Πρώτα πρέπει να βρω  την ελάχιστη καρδιακή συχνότητα(ΕΚΣ)</a:t>
            </a:r>
          </a:p>
          <a:p>
            <a:pPr>
              <a:buNone/>
            </a:pPr>
            <a:r>
              <a:rPr lang="el-GR" dirty="0" smtClean="0"/>
              <a:t>Είναι απλό</a:t>
            </a:r>
            <a:r>
              <a:rPr lang="en-US" dirty="0" smtClean="0"/>
              <a:t>:</a:t>
            </a:r>
            <a:r>
              <a:rPr lang="el-GR" dirty="0" smtClean="0"/>
              <a:t>Αφού νοιώσετε τον πρώτο σφυγμό αρχίστε το μέτρημα από το 0 για 6’’και στο αποτέλεσμα προσθέστε το Ο. Το νούμερο που θα προκύψει είναι ο σφυγμός σας στο λεπτό.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5085184"/>
            <a:ext cx="6480720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Επόμενο βήμα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Βρίσκω τη Μέγιστη Καρδιακή Συχνότητα(ΜΚΣ)</a:t>
            </a:r>
          </a:p>
          <a:p>
            <a:pPr algn="ctr">
              <a:buNone/>
            </a:pPr>
            <a:r>
              <a:rPr lang="el-GR" sz="4400" dirty="0" smtClean="0">
                <a:solidFill>
                  <a:srgbClr val="FF0000"/>
                </a:solidFill>
              </a:rPr>
              <a:t>ΜΚΣ =220-ηλικία</a:t>
            </a:r>
          </a:p>
          <a:p>
            <a:pPr algn="ctr">
              <a:buNone/>
            </a:pPr>
            <a:endParaRPr lang="el-GR" sz="4400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501008"/>
            <a:ext cx="4968552" cy="2724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err="1" smtClean="0">
                <a:solidFill>
                  <a:srgbClr val="FF0000"/>
                </a:solidFill>
              </a:rPr>
              <a:t>Αεροβια</a:t>
            </a:r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r>
              <a:rPr lang="el-GR" sz="4000" b="1" dirty="0" err="1" smtClean="0">
                <a:solidFill>
                  <a:srgbClr val="FF0000"/>
                </a:solidFill>
              </a:rPr>
              <a:t>αντοχη</a:t>
            </a:r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2" name="1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l-GR" sz="2800" b="1" dirty="0" smtClean="0"/>
              <a:t>Όσο περισσότερο οξυγόνο προσλαμβάνει ένας </a:t>
            </a:r>
            <a:r>
              <a:rPr lang="el-GR" sz="2800" b="1" dirty="0" err="1" smtClean="0"/>
              <a:t>ασκούμενος,τόση</a:t>
            </a:r>
            <a:r>
              <a:rPr lang="el-GR" sz="2800" b="1" dirty="0" smtClean="0"/>
              <a:t> περισσότερη ενέργεια παράγει αφού το Ο2 είναι η καύσιμη ύλη κάθε ανθρώπου.</a:t>
            </a:r>
          </a:p>
          <a:p>
            <a:endParaRPr lang="el-GR" dirty="0"/>
          </a:p>
        </p:txBody>
      </p:sp>
      <p:pic>
        <p:nvPicPr>
          <p:cNvPr id="4" name="3 - Εικόνα" descr="k97426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861048"/>
            <a:ext cx="5976664" cy="29969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41763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Αλλά πριν εφαρμόσουμε τα αποτελέσματα των μετρήσεων μας  στον μαθηματικό τύπο…...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916832"/>
            <a:ext cx="8604448" cy="42093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sz="4000" dirty="0" smtClean="0"/>
              <a:t>Ας γνωρίσουμε τις ζώνες αεροβίωσης</a:t>
            </a:r>
            <a:r>
              <a:rPr lang="en-US" sz="4000" dirty="0" smtClean="0"/>
              <a:t>:</a:t>
            </a:r>
            <a:endParaRPr lang="el-GR" sz="4000" dirty="0" smtClean="0"/>
          </a:p>
          <a:p>
            <a:pPr>
              <a:buNone/>
            </a:pPr>
            <a:r>
              <a:rPr lang="el-GR" dirty="0" smtClean="0"/>
              <a:t>         </a:t>
            </a:r>
          </a:p>
          <a:p>
            <a:pPr>
              <a:buNone/>
            </a:pPr>
            <a:r>
              <a:rPr lang="el-GR" sz="3600" dirty="0" smtClean="0"/>
              <a:t>Η ένταση αυτή  συστήνεται σε αγύμναστους και στόχος της είναι η μείωση του σωματικού λίπους με την προϋπόθεση τη χρονική παράταση της έντασης.                                                                                                               </a:t>
            </a:r>
            <a:endParaRPr lang="el-GR" sz="36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2564905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Καρδιακοί σφυγμοί 50-60%ΜΚΣ</a:t>
            </a:r>
            <a:endParaRPr lang="el-G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Καρδιακοί σφυγμοί 60-70% ΜΚΣ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600" dirty="0" smtClean="0"/>
              <a:t>Η ένταση αυτή συστήνεται για λίγο πιο γυμνασμένα </a:t>
            </a:r>
            <a:r>
              <a:rPr lang="el-GR" sz="3600" dirty="0" err="1" smtClean="0"/>
              <a:t>άτομα.Επιτυγχάνεται</a:t>
            </a:r>
            <a:r>
              <a:rPr lang="el-GR" sz="3600" dirty="0" smtClean="0"/>
              <a:t> τον έλεγχο του σωματικού σας βάρους και την μείωση του σωματικού σας λίπους</a:t>
            </a:r>
            <a:r>
              <a:rPr lang="el-GR" sz="4000" dirty="0" smtClean="0"/>
              <a:t>.</a:t>
            </a:r>
            <a:endParaRPr lang="el-GR" sz="4000" dirty="0"/>
          </a:p>
        </p:txBody>
      </p:sp>
      <p:pic>
        <p:nvPicPr>
          <p:cNvPr id="5" name="4 - Εικόνα" descr="KS56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091" y="4171128"/>
            <a:ext cx="3100805" cy="2061123"/>
          </a:xfrm>
          <a:prstGeom prst="rect">
            <a:avLst/>
          </a:prstGeom>
        </p:spPr>
      </p:pic>
      <p:pic>
        <p:nvPicPr>
          <p:cNvPr id="8" name="7 - Εικόνα" descr="venizelia_2009_podilas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509120"/>
            <a:ext cx="2736304" cy="180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Καρδιακοί σφυγμοί 70-80% ΜΚΣ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3600" dirty="0" smtClean="0"/>
              <a:t>Η  άσκηση αυτή συστήνεται για γυμνασμένα άτομα και έχει αερόβια αποτελέσματα.</a:t>
            </a:r>
            <a:endParaRPr lang="el-GR" sz="3600" dirty="0"/>
          </a:p>
        </p:txBody>
      </p:sp>
      <p:pic>
        <p:nvPicPr>
          <p:cNvPr id="6" name="5 - Εικόνα" descr="κατάλογ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3284984"/>
            <a:ext cx="2952328" cy="3212976"/>
          </a:xfrm>
          <a:prstGeom prst="rect">
            <a:avLst/>
          </a:prstGeom>
        </p:spPr>
      </p:pic>
      <p:pic>
        <p:nvPicPr>
          <p:cNvPr id="8" name="7 - Εικόνα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068" y="3501008"/>
            <a:ext cx="4447741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Καρδιακοί σφυγμοί 80-90%ΜΚΣ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Η ένταση αυτή συστήνεται για πολύ γυμνασμένα άτομα αφού είναι βαριά προπόνηση  ανάμεσα στην αερόβια και αναερόβια </a:t>
            </a:r>
            <a:r>
              <a:rPr lang="el-GR" dirty="0" err="1" smtClean="0"/>
              <a:t>φάση.Έχουμε</a:t>
            </a:r>
            <a:r>
              <a:rPr lang="el-GR" dirty="0" smtClean="0"/>
              <a:t> μεγιστοποίηση  της θερμιδικής καύσης ανά  λεπτό.</a:t>
            </a:r>
            <a:endParaRPr lang="el-GR" dirty="0"/>
          </a:p>
        </p:txBody>
      </p:sp>
      <p:pic>
        <p:nvPicPr>
          <p:cNvPr id="4" name="3 - Εικόνα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365104"/>
            <a:ext cx="6960857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Καρδιακοί σφυγμοί 90-100%ΜΚΣ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Ένταση μόνο για </a:t>
            </a:r>
            <a:r>
              <a:rPr lang="el-GR" dirty="0" err="1" smtClean="0"/>
              <a:t>αθλητές.Είναι</a:t>
            </a:r>
            <a:r>
              <a:rPr lang="el-GR" dirty="0" smtClean="0"/>
              <a:t> προπόνηση κοντά στο μέγιστο και ενεργοποιείται ο αναερόβιος μηχανισμός.</a:t>
            </a:r>
            <a:endParaRPr lang="el-GR" dirty="0"/>
          </a:p>
        </p:txBody>
      </p:sp>
      <p:pic>
        <p:nvPicPr>
          <p:cNvPr id="4" name="3 - Εικόνα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-6" y="3861049"/>
            <a:ext cx="9144006" cy="3137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Ας εφαρμόσουμε τον τύπο για τον υπολογισμό της έντασης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Με τη μέθοδο ΚΑ</a:t>
            </a:r>
            <a:r>
              <a:rPr lang="en-US" dirty="0" smtClean="0"/>
              <a:t>RVONEN:</a:t>
            </a:r>
          </a:p>
          <a:p>
            <a:pPr>
              <a:buNone/>
            </a:pPr>
            <a:r>
              <a:rPr lang="en-US" b="1" dirty="0" smtClean="0"/>
              <a:t>220-</a:t>
            </a:r>
            <a:r>
              <a:rPr lang="el-GR" b="1" dirty="0" err="1" smtClean="0"/>
              <a:t>ηλικία=ΜΚΣ</a:t>
            </a:r>
            <a:r>
              <a:rPr lang="en-US" b="1" dirty="0" smtClean="0"/>
              <a:t> </a:t>
            </a:r>
            <a:r>
              <a:rPr lang="en-US" dirty="0" smtClean="0"/>
              <a:t>, EK</a:t>
            </a:r>
            <a:r>
              <a:rPr lang="el-GR" dirty="0" smtClean="0"/>
              <a:t>Σ =Σφυγμοί σε ηρεμία.</a:t>
            </a:r>
          </a:p>
          <a:p>
            <a:pPr>
              <a:buNone/>
            </a:pPr>
            <a:r>
              <a:rPr lang="el-GR" b="1" dirty="0" smtClean="0"/>
              <a:t>ΜΚΣ-ΕΚΣ</a:t>
            </a:r>
            <a:r>
              <a:rPr lang="en-US" b="1" dirty="0" smtClean="0"/>
              <a:t>=N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Πολλαπλασιάστε το νέο υπόλοιπο με το ποσοστό έντασης από τη ζώνη αεροβίωσης.</a:t>
            </a:r>
          </a:p>
          <a:p>
            <a:pPr>
              <a:buNone/>
            </a:pPr>
            <a:r>
              <a:rPr lang="el-GR" b="1" dirty="0" smtClean="0"/>
              <a:t>Ν</a:t>
            </a:r>
            <a:r>
              <a:rPr lang="en-US" b="1" dirty="0" smtClean="0"/>
              <a:t>*O,60=Y</a:t>
            </a:r>
            <a:r>
              <a:rPr lang="el-GR" dirty="0" smtClean="0"/>
              <a:t>(κατώτατο όριο καρδιακής συχνότητας προπόνησης)</a:t>
            </a:r>
          </a:p>
          <a:p>
            <a:pPr>
              <a:buNone/>
            </a:pPr>
            <a:r>
              <a:rPr lang="el-GR" b="1" dirty="0" smtClean="0"/>
              <a:t>Ν</a:t>
            </a:r>
            <a:r>
              <a:rPr lang="en-US" b="1" dirty="0" smtClean="0"/>
              <a:t>*0,85=z(</a:t>
            </a:r>
            <a:r>
              <a:rPr lang="el-GR" dirty="0" smtClean="0"/>
              <a:t>ανώτατο όριο καρδιακής συχνότητας προπόνησης)</a:t>
            </a:r>
          </a:p>
          <a:p>
            <a:pPr>
              <a:buNone/>
            </a:pPr>
            <a:r>
              <a:rPr lang="el-GR" dirty="0" smtClean="0"/>
              <a:t>Τέλος </a:t>
            </a:r>
            <a:r>
              <a:rPr lang="el-GR" b="1" dirty="0" smtClean="0"/>
              <a:t>Υ+ΕΚΣ</a:t>
            </a:r>
            <a:r>
              <a:rPr lang="en-US" dirty="0" smtClean="0"/>
              <a:t>=</a:t>
            </a:r>
            <a:r>
              <a:rPr lang="el-GR" dirty="0" smtClean="0"/>
              <a:t>Κατώτατο Όριο Καρδιακής Συχνότητας Προπόνησης.</a:t>
            </a:r>
          </a:p>
          <a:p>
            <a:pPr>
              <a:buNone/>
            </a:pPr>
            <a:r>
              <a:rPr lang="el-GR" b="1" dirty="0" smtClean="0"/>
              <a:t>           Ζ</a:t>
            </a:r>
            <a:r>
              <a:rPr lang="en-US" b="1" dirty="0" smtClean="0"/>
              <a:t>+</a:t>
            </a:r>
            <a:r>
              <a:rPr lang="el-GR" b="1" dirty="0" smtClean="0"/>
              <a:t>ΕΚΣ</a:t>
            </a:r>
            <a:r>
              <a:rPr lang="en-US" dirty="0" smtClean="0"/>
              <a:t>=L(</a:t>
            </a:r>
            <a:r>
              <a:rPr lang="el-GR" dirty="0" smtClean="0"/>
              <a:t>Ανώτατο Όριο  Καρδιακής Συχνότητας Προπόνησης)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Άντρας ηλικίας 30 ετών και καρδιακό σφυγμό ηρεμίας(ΕΚΣ)6</a:t>
            </a:r>
            <a:r>
              <a:rPr lang="en-US" dirty="0" smtClean="0"/>
              <a:t>5</a:t>
            </a:r>
            <a:r>
              <a:rPr lang="el-GR" dirty="0" smtClean="0"/>
              <a:t> υπολογίζουμε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220-30</a:t>
            </a:r>
            <a:r>
              <a:rPr lang="el-GR" dirty="0" smtClean="0"/>
              <a:t>=190(ΜΚΣ)</a:t>
            </a:r>
          </a:p>
          <a:p>
            <a:pPr>
              <a:buNone/>
            </a:pPr>
            <a:r>
              <a:rPr lang="el-GR" dirty="0" smtClean="0"/>
              <a:t>ΜΚΣ-ΕΚΣ=Ν(190-65=125)</a:t>
            </a:r>
          </a:p>
          <a:p>
            <a:pPr>
              <a:buNone/>
            </a:pPr>
            <a:r>
              <a:rPr lang="el-GR" dirty="0" smtClean="0"/>
              <a:t>Ν*Ο,60=Υ(125*Ο,60=75Κατώτατο Όριο ΚΣΠ</a:t>
            </a:r>
          </a:p>
          <a:p>
            <a:pPr>
              <a:buNone/>
            </a:pPr>
            <a:r>
              <a:rPr lang="el-GR" dirty="0" smtClean="0"/>
              <a:t>Ν*Ο,85=Ζ(125*Ο,85=106Ανώτατο Όριο ΚΣΠ</a:t>
            </a:r>
          </a:p>
          <a:p>
            <a:pPr>
              <a:buNone/>
            </a:pPr>
            <a:r>
              <a:rPr lang="el-GR" b="1" dirty="0" smtClean="0"/>
              <a:t>ΕΚΣ+Υ=</a:t>
            </a:r>
            <a:r>
              <a:rPr lang="en-US" b="1" dirty="0" smtClean="0"/>
              <a:t>L(65+75=</a:t>
            </a:r>
            <a:r>
              <a:rPr lang="en-US" b="1" dirty="0" smtClean="0">
                <a:solidFill>
                  <a:srgbClr val="FF0000"/>
                </a:solidFill>
              </a:rPr>
              <a:t>140</a:t>
            </a:r>
            <a:r>
              <a:rPr lang="el-GR" b="1" dirty="0" smtClean="0">
                <a:solidFill>
                  <a:srgbClr val="FF0000"/>
                </a:solidFill>
              </a:rPr>
              <a:t>Σφυγμοί Κατώτατο όριο </a:t>
            </a:r>
            <a:r>
              <a:rPr lang="el-GR" b="1" dirty="0" smtClean="0"/>
              <a:t>ΚΣΠ),ΕΚΣ+Ζ=Η(65+106=</a:t>
            </a:r>
            <a:r>
              <a:rPr lang="el-GR" b="1" dirty="0" smtClean="0">
                <a:solidFill>
                  <a:srgbClr val="FF0000"/>
                </a:solidFill>
              </a:rPr>
              <a:t>171 Ανώτατο Όριο ΚΣΠ)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Κάνε την άσκηση φίλο σου για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          ΚΑΛΛΙΓΡΑΜΟ  ΣΩΜΑ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ΓΕΡΗ  ΚΑΡΔΙΑ 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                ΠΡΟΣΩΠΙΚΗ ΕΥΧΑΡΙΣΤΗΣΗ</a:t>
            </a:r>
            <a:endParaRPr lang="el-GR" dirty="0"/>
          </a:p>
        </p:txBody>
      </p:sp>
      <p:pic>
        <p:nvPicPr>
          <p:cNvPr id="4" name="3 - Εικόνα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09120"/>
            <a:ext cx="9144000" cy="2348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332656"/>
            <a:ext cx="8820472" cy="652534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453336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Ενώ όσο λιγότερο οξυγόνο μπορεί να μεταφέρει και να καταναλώσει το σώμα τόσο μικρότερη είναι και η αντοχή. Η μέγιστη ικανότητα πρόσληψης οξυγόνου είναι ο βασικός δείκτης που δείχνει αν ένα άτομο έχει καλή αερόβια κατάσταση.</a:t>
            </a:r>
            <a:endParaRPr lang="el-GR" sz="3200" b="1" dirty="0"/>
          </a:p>
        </p:txBody>
      </p:sp>
      <p:pic>
        <p:nvPicPr>
          <p:cNvPr id="4" name="3 - Εικόνα" descr="k109669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37112"/>
            <a:ext cx="9144000" cy="24208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ΑΕΡΟΒΙΑ ΙΚΑΝΟΤΗΤΑ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δυνατότητα του </a:t>
            </a:r>
            <a:r>
              <a:rPr lang="el-GR" dirty="0" err="1" smtClean="0"/>
              <a:t>σώματος,της</a:t>
            </a:r>
            <a:r>
              <a:rPr lang="el-GR" dirty="0" smtClean="0"/>
              <a:t> μέγιστης πρόσληψης Ο2(</a:t>
            </a:r>
            <a:r>
              <a:rPr lang="en-US" dirty="0" smtClean="0"/>
              <a:t>VO2max.)</a:t>
            </a:r>
            <a:r>
              <a:rPr lang="el-GR" dirty="0" smtClean="0"/>
              <a:t>,κατά τη διάρκεια της άσκησης στη μονάδα του </a:t>
            </a:r>
            <a:r>
              <a:rPr lang="el-GR" dirty="0" err="1" smtClean="0"/>
              <a:t>χρόνου,που</a:t>
            </a:r>
            <a:r>
              <a:rPr lang="el-GR" dirty="0" smtClean="0"/>
              <a:t> μπορούν να καταναλώσουν οι ιστοί ενός ατόμου.</a:t>
            </a:r>
            <a:endParaRPr lang="el-GR" dirty="0"/>
          </a:p>
        </p:txBody>
      </p:sp>
      <p:pic>
        <p:nvPicPr>
          <p:cNvPr id="10" name="9 - Εικόνα" descr="assets_LARGE_t_213761_541137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21088"/>
            <a:ext cx="6509792" cy="28803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Αεροβια</a:t>
            </a:r>
            <a:r>
              <a:rPr lang="el-GR" dirty="0" smtClean="0"/>
              <a:t> </a:t>
            </a:r>
            <a:r>
              <a:rPr lang="el-GR" dirty="0" err="1" smtClean="0"/>
              <a:t>ασκηση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Περιλαμβάνει ή βελτιώνει την κατανάλωση οξυγόνου από το σώμα.</a:t>
            </a:r>
          </a:p>
          <a:p>
            <a:r>
              <a:rPr lang="el-GR" dirty="0" smtClean="0"/>
              <a:t>Είναι οποιαδήποτε άσκηση σε κάνει να λαχανιάζεις.</a:t>
            </a:r>
            <a:endParaRPr lang="el-GR" dirty="0"/>
          </a:p>
        </p:txBody>
      </p:sp>
      <p:pic>
        <p:nvPicPr>
          <p:cNvPr id="8" name="7 - Εικόνα" descr="k2265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05064"/>
            <a:ext cx="8496944" cy="30243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Ποια </a:t>
            </a:r>
            <a:r>
              <a:rPr lang="el-GR" b="1" dirty="0" smtClean="0">
                <a:solidFill>
                  <a:srgbClr val="FF0000"/>
                </a:solidFill>
              </a:rPr>
              <a:t>μορφή άσκησης βελτιώνει </a:t>
            </a:r>
            <a:r>
              <a:rPr lang="el-GR" b="1" dirty="0" smtClean="0">
                <a:solidFill>
                  <a:srgbClr val="FF0000"/>
                </a:solidFill>
              </a:rPr>
              <a:t>την </a:t>
            </a:r>
            <a:r>
              <a:rPr lang="el-GR" b="1" dirty="0" smtClean="0">
                <a:solidFill>
                  <a:srgbClr val="FF0000"/>
                </a:solidFill>
              </a:rPr>
              <a:t>αερόβια αντοχή?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10" name="9 - Θέση περιεχομένου" descr="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32856"/>
            <a:ext cx="9144000" cy="52292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ΟΡΕΙΒΑΣΙΑ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001000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20472" cy="685799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kolymvisi_metallino_1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86049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107</TotalTime>
  <Words>543</Words>
  <Application>Microsoft Office PowerPoint</Application>
  <PresentationFormat>Προβολή στην οθόνη (4:3)</PresentationFormat>
  <Paragraphs>70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Θέμα του Office</vt:lpstr>
      <vt:lpstr>ΑΕΡΟΒΙΑ ΑΣΚΗΣΗ</vt:lpstr>
      <vt:lpstr>Αεροβια αντοχη </vt:lpstr>
      <vt:lpstr>Διαφάνεια 3</vt:lpstr>
      <vt:lpstr>ΑΕΡΟΒΙΑ ΙΚΑΝΟΤΗΤΑ =</vt:lpstr>
      <vt:lpstr>Η Αεροβια ασκηση</vt:lpstr>
      <vt:lpstr>Ποια μορφή άσκησης βελτιώνει την αερόβια αντοχή?</vt:lpstr>
      <vt:lpstr>Διαφάνεια 7</vt:lpstr>
      <vt:lpstr>Διαφάνεια 8</vt:lpstr>
      <vt:lpstr>Διαφάνεια 9</vt:lpstr>
      <vt:lpstr>Διαφάνεια 10</vt:lpstr>
      <vt:lpstr>Διαφάνεια 11</vt:lpstr>
      <vt:lpstr>Με απλά λόγια …</vt:lpstr>
      <vt:lpstr>Οφέλη.</vt:lpstr>
      <vt:lpstr>Η ΚΑΡΔΙΑ ΠΟΥ ΤΡΕΧΕΙ …..ΑΝΤΕΧΕΙ.</vt:lpstr>
      <vt:lpstr>Διαφάνεια 15</vt:lpstr>
      <vt:lpstr>Και στη ψυχική υγεία έτσι: </vt:lpstr>
      <vt:lpstr>Σε ποια ένταση και διάρκεια;</vt:lpstr>
      <vt:lpstr>Πως υπολογίζω την ένταση της άσκησης?</vt:lpstr>
      <vt:lpstr>Επόμενο βήμα:</vt:lpstr>
      <vt:lpstr>Αλλά πριν εφαρμόσουμε τα αποτελέσματα των μετρήσεων μας  στον μαθηματικό τύπο…...</vt:lpstr>
      <vt:lpstr>Καρδιακοί σφυγμοί 60-70% ΜΚΣ</vt:lpstr>
      <vt:lpstr>Καρδιακοί σφυγμοί 70-80% ΜΚΣ</vt:lpstr>
      <vt:lpstr>Καρδιακοί σφυγμοί 80-90%ΜΚΣ</vt:lpstr>
      <vt:lpstr>Καρδιακοί σφυγμοί 90-100%ΜΚΣ</vt:lpstr>
      <vt:lpstr>Ας εφαρμόσουμε τον τύπο για τον υπολογισμό της έντασης</vt:lpstr>
      <vt:lpstr>Παράδειγμα:</vt:lpstr>
      <vt:lpstr>Κάνε την άσκηση φίλο σου για: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Αερόβια άσκηση </dc:title>
  <cp:lastModifiedBy>pappa olympia</cp:lastModifiedBy>
  <cp:revision>12</cp:revision>
  <dcterms:modified xsi:type="dcterms:W3CDTF">2013-12-08T15:53:09Z</dcterms:modified>
</cp:coreProperties>
</file>